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1051560"/>
            <a:ext cx="10881360" cy="457200"/>
          </a:xfrm>
          <a:prstGeom prst="rect">
            <a:avLst/>
          </a:prstGeom>
          <a:noFill/>
        </p:spPr>
        <p:txBody>
          <a:bodyPr wrap="square" anchor="t">
            <a:spAutoFit/>
          </a:bodyPr>
          <a:lstStyle/>
          <a:p>
            <a:pPr algn="ctr">
              <a:lnSpc>
                <a:spcPct val="100000"/>
              </a:lnSpc>
            </a:pPr>
            <a:r>
              <a:rPr sz="1400" b="0" i="0">
                <a:solidFill>
                  <a:srgbClr val="D9B45C"/>
                </a:solidFill>
                <a:latin typeface="Arial"/>
              </a:rPr>
              <a:t>ОЛОН УЛСЫН МОНГОЛЧ ЭРДЭМТДИЙН XIII ИХ ХУРАЛ</a:t>
            </a:r>
          </a:p>
        </p:txBody>
      </p:sp>
      <p:sp>
        <p:nvSpPr>
          <p:cNvPr id="3" name="TextBox 2"/>
          <p:cNvSpPr txBox="1"/>
          <p:nvPr/>
        </p:nvSpPr>
        <p:spPr>
          <a:xfrm>
            <a:off x="822960" y="1920240"/>
            <a:ext cx="10515600" cy="2011680"/>
          </a:xfrm>
          <a:prstGeom prst="rect">
            <a:avLst/>
          </a:prstGeom>
          <a:noFill/>
        </p:spPr>
        <p:txBody>
          <a:bodyPr wrap="square" anchor="t">
            <a:spAutoFit/>
          </a:bodyPr>
          <a:lstStyle/>
          <a:p>
            <a:pPr algn="ctr">
              <a:lnSpc>
                <a:spcPct val="120000"/>
              </a:lnSpc>
            </a:pPr>
            <a:r>
              <a:rPr sz="3000" b="1" i="0">
                <a:solidFill>
                  <a:srgbClr val="F4EFE3"/>
                </a:solidFill>
                <a:latin typeface="Georgia"/>
              </a:rPr>
              <a:t>Монголын ёс суртахууны оюуны өвийг судлах асуудалд:</a:t>
            </a:r>
          </a:p>
          <a:p>
            <a:pPr algn="ctr">
              <a:lnSpc>
                <a:spcPct val="120000"/>
              </a:lnSpc>
            </a:pPr>
            <a:r>
              <a:rPr sz="3000" b="1" i="0">
                <a:solidFill>
                  <a:srgbClr val="F4EFE3"/>
                </a:solidFill>
                <a:latin typeface="Georgia"/>
              </a:rPr>
              <a:t>«Улсаа урлах уламжлал»</a:t>
            </a:r>
          </a:p>
        </p:txBody>
      </p:sp>
      <p:sp>
        <p:nvSpPr>
          <p:cNvPr id="4" name="TextBox 3"/>
          <p:cNvSpPr txBox="1"/>
          <p:nvPr/>
        </p:nvSpPr>
        <p:spPr>
          <a:xfrm>
            <a:off x="822960" y="4297680"/>
            <a:ext cx="10515600" cy="1097280"/>
          </a:xfrm>
          <a:prstGeom prst="rect">
            <a:avLst/>
          </a:prstGeom>
          <a:noFill/>
        </p:spPr>
        <p:txBody>
          <a:bodyPr wrap="square" anchor="t">
            <a:spAutoFit/>
          </a:bodyPr>
          <a:lstStyle/>
          <a:p>
            <a:pPr algn="ctr">
              <a:lnSpc>
                <a:spcPct val="125000"/>
              </a:lnSpc>
            </a:pPr>
            <a:r>
              <a:rPr sz="1700" b="0" i="0">
                <a:solidFill>
                  <a:srgbClr val="F4EFE3"/>
                </a:solidFill>
                <a:latin typeface="Arial"/>
              </a:rPr>
              <a:t>Дуламсүрэнгийн Сүрэнчимэг</a:t>
            </a:r>
          </a:p>
          <a:p>
            <a:pPr algn="ctr">
              <a:lnSpc>
                <a:spcPct val="125000"/>
              </a:lnSpc>
            </a:pPr>
            <a:r>
              <a:rPr sz="1700" b="0" i="0">
                <a:solidFill>
                  <a:srgbClr val="F4EFE3"/>
                </a:solidFill>
                <a:latin typeface="Arial"/>
              </a:rPr>
              <a:t>Төрийн удирдлагын доктор (Ph.D), дэд профессор</a:t>
            </a:r>
          </a:p>
        </p:txBody>
      </p:sp>
      <p:sp>
        <p:nvSpPr>
          <p:cNvPr id="5" name="TextBox 4"/>
          <p:cNvSpPr txBox="1"/>
          <p:nvPr/>
        </p:nvSpPr>
        <p:spPr>
          <a:xfrm>
            <a:off x="822960" y="576072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Улаанбаатар · 2026.VIII.10–14</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6400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ТӨРӨӨР УРЛАХУЙН ЗУРГААН ЗАРЧИМ</a:t>
            </a:r>
          </a:p>
        </p:txBody>
      </p:sp>
      <p:sp>
        <p:nvSpPr>
          <p:cNvPr id="3" name="TextBox 2"/>
          <p:cNvSpPr txBox="1"/>
          <p:nvPr/>
        </p:nvSpPr>
        <p:spPr>
          <a:xfrm>
            <a:off x="822960" y="128016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32 хэлц, зүйр үгийн кодчилолоос:</a:t>
            </a:r>
          </a:p>
        </p:txBody>
      </p:sp>
      <p:sp>
        <p:nvSpPr>
          <p:cNvPr id="4" name="TextBox 3"/>
          <p:cNvSpPr txBox="1"/>
          <p:nvPr/>
        </p:nvSpPr>
        <p:spPr>
          <a:xfrm>
            <a:off x="1463040" y="1965960"/>
            <a:ext cx="9235440" cy="3566160"/>
          </a:xfrm>
          <a:prstGeom prst="rect">
            <a:avLst/>
          </a:prstGeom>
          <a:noFill/>
        </p:spPr>
        <p:txBody>
          <a:bodyPr wrap="square" anchor="t">
            <a:spAutoFit/>
          </a:bodyPr>
          <a:lstStyle/>
          <a:p>
            <a:pPr algn="l">
              <a:lnSpc>
                <a:spcPct val="160000"/>
              </a:lnSpc>
            </a:pPr>
            <a:r>
              <a:rPr sz="1700" b="0" i="0">
                <a:solidFill>
                  <a:srgbClr val="F4EFE3"/>
                </a:solidFill>
                <a:latin typeface="Arial"/>
              </a:rPr>
              <a:t>1. Тэгш шударга байдал — «төр төмөр нүүртэй»</a:t>
            </a:r>
          </a:p>
          <a:p>
            <a:pPr algn="l">
              <a:lnSpc>
                <a:spcPct val="160000"/>
              </a:lnSpc>
            </a:pPr>
            <a:r>
              <a:rPr sz="1700" b="0" i="0">
                <a:solidFill>
                  <a:srgbClr val="F4EFE3"/>
                </a:solidFill>
                <a:latin typeface="Arial"/>
              </a:rPr>
              <a:t>2. Ил тод, олны хяналт — «төр түмэн нүдтэй»</a:t>
            </a:r>
          </a:p>
          <a:p>
            <a:pPr algn="l">
              <a:lnSpc>
                <a:spcPct val="160000"/>
              </a:lnSpc>
            </a:pPr>
            <a:r>
              <a:rPr sz="1700" b="0" i="0">
                <a:solidFill>
                  <a:srgbClr val="F4EFE3"/>
                </a:solidFill>
                <a:latin typeface="Arial"/>
              </a:rPr>
              <a:t>3. Нийтийн эрх ашгийг хувийн сонирхлоос дээгүүр тавих</a:t>
            </a:r>
          </a:p>
          <a:p>
            <a:pPr algn="l">
              <a:lnSpc>
                <a:spcPct val="160000"/>
              </a:lnSpc>
            </a:pPr>
            <a:r>
              <a:rPr sz="1700" b="0" i="0">
                <a:solidFill>
                  <a:srgbClr val="F4EFE3"/>
                </a:solidFill>
                <a:latin typeface="Arial"/>
              </a:rPr>
              <a:t>4. Төр ба ёсны салшгүй нэгдэл — «төр ёстой»</a:t>
            </a:r>
          </a:p>
          <a:p>
            <a:pPr algn="l">
              <a:lnSpc>
                <a:spcPct val="160000"/>
              </a:lnSpc>
            </a:pPr>
            <a:r>
              <a:rPr sz="1700" b="0" i="0">
                <a:solidFill>
                  <a:srgbClr val="F4EFE3"/>
                </a:solidFill>
                <a:latin typeface="Arial"/>
              </a:rPr>
              <a:t>5. Нэр төрийн үнэлэмж</a:t>
            </a:r>
          </a:p>
          <a:p>
            <a:pPr algn="l">
              <a:lnSpc>
                <a:spcPct val="160000"/>
              </a:lnSpc>
            </a:pPr>
            <a:r>
              <a:rPr sz="1700" b="0" i="0">
                <a:solidFill>
                  <a:srgbClr val="F4EFE3"/>
                </a:solidFill>
                <a:latin typeface="Arial"/>
              </a:rPr>
              <a:t>6. Бэлгэдлийн биежилт — сүлд, дуулал</a:t>
            </a:r>
          </a:p>
        </p:txBody>
      </p:sp>
      <p:sp>
        <p:nvSpPr>
          <p:cNvPr id="5" name="TextBox 4"/>
          <p:cNvSpPr txBox="1"/>
          <p:nvPr/>
        </p:nvSpPr>
        <p:spPr>
          <a:xfrm>
            <a:off x="822960" y="594360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Есөн хэлц удирдахуйн ур ухааныг шууд сургадаг</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6400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ЁС СУРТАХУУНЫ ӨВИЙН ОЛБОРЛОЛТ (MHM)</a:t>
            </a:r>
          </a:p>
        </p:txBody>
      </p:sp>
      <p:sp>
        <p:nvSpPr>
          <p:cNvPr id="3" name="TextBox 2"/>
          <p:cNvSpPr txBox="1"/>
          <p:nvPr/>
        </p:nvSpPr>
        <p:spPr>
          <a:xfrm>
            <a:off x="822960" y="128016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Оюуны уурхайгаа нээх арван үе шат:</a:t>
            </a:r>
          </a:p>
        </p:txBody>
      </p:sp>
      <p:sp>
        <p:nvSpPr>
          <p:cNvPr id="4" name="TextBox 3"/>
          <p:cNvSpPr txBox="1"/>
          <p:nvPr/>
        </p:nvSpPr>
        <p:spPr>
          <a:xfrm>
            <a:off x="1097280" y="1965960"/>
            <a:ext cx="4937760" cy="3566160"/>
          </a:xfrm>
          <a:prstGeom prst="rect">
            <a:avLst/>
          </a:prstGeom>
          <a:noFill/>
        </p:spPr>
        <p:txBody>
          <a:bodyPr wrap="square" anchor="t">
            <a:spAutoFit/>
          </a:bodyPr>
          <a:lstStyle/>
          <a:p>
            <a:pPr algn="l">
              <a:lnSpc>
                <a:spcPct val="160000"/>
              </a:lnSpc>
            </a:pPr>
            <a:r>
              <a:rPr sz="1700" b="0" i="0">
                <a:solidFill>
                  <a:srgbClr val="F4EFE3"/>
                </a:solidFill>
                <a:latin typeface="Arial"/>
              </a:rPr>
              <a:t>1. Эх сурвалж илрүүлэх</a:t>
            </a:r>
          </a:p>
          <a:p>
            <a:pPr algn="l">
              <a:lnSpc>
                <a:spcPct val="160000"/>
              </a:lnSpc>
            </a:pPr>
            <a:r>
              <a:rPr sz="1700" b="0" i="0">
                <a:solidFill>
                  <a:srgbClr val="F4EFE3"/>
                </a:solidFill>
                <a:latin typeface="Arial"/>
              </a:rPr>
              <a:t>2. Эхийг баталгаажуулах</a:t>
            </a:r>
          </a:p>
          <a:p>
            <a:pPr algn="l">
              <a:lnSpc>
                <a:spcPct val="160000"/>
              </a:lnSpc>
            </a:pPr>
            <a:r>
              <a:rPr sz="1700" b="0" i="0">
                <a:solidFill>
                  <a:srgbClr val="F4EFE3"/>
                </a:solidFill>
                <a:latin typeface="Arial"/>
              </a:rPr>
              <a:t>3. Мэдлэгийн нэгж ялгах</a:t>
            </a:r>
          </a:p>
          <a:p>
            <a:pPr algn="l">
              <a:lnSpc>
                <a:spcPct val="160000"/>
              </a:lnSpc>
            </a:pPr>
            <a:r>
              <a:rPr sz="1700" b="0" i="0">
                <a:solidFill>
                  <a:srgbClr val="F4EFE3"/>
                </a:solidFill>
                <a:latin typeface="Arial"/>
              </a:rPr>
              <a:t>4. Түүхэн нөхцөл тогтоох</a:t>
            </a:r>
          </a:p>
          <a:p>
            <a:pPr algn="l">
              <a:lnSpc>
                <a:spcPct val="160000"/>
              </a:lnSpc>
            </a:pPr>
            <a:r>
              <a:rPr sz="1700" b="0" i="0">
                <a:solidFill>
                  <a:srgbClr val="F4EFE3"/>
                </a:solidFill>
                <a:latin typeface="Arial"/>
              </a:rPr>
              <a:t>5. Утгыг сэргээх</a:t>
            </a:r>
          </a:p>
        </p:txBody>
      </p:sp>
      <p:sp>
        <p:nvSpPr>
          <p:cNvPr id="5" name="TextBox 4"/>
          <p:cNvSpPr txBox="1"/>
          <p:nvPr/>
        </p:nvSpPr>
        <p:spPr>
          <a:xfrm>
            <a:off x="6400800" y="1965960"/>
            <a:ext cx="4937760" cy="3566160"/>
          </a:xfrm>
          <a:prstGeom prst="rect">
            <a:avLst/>
          </a:prstGeom>
          <a:noFill/>
        </p:spPr>
        <p:txBody>
          <a:bodyPr wrap="square" anchor="t">
            <a:spAutoFit/>
          </a:bodyPr>
          <a:lstStyle/>
          <a:p>
            <a:pPr algn="l">
              <a:lnSpc>
                <a:spcPct val="160000"/>
              </a:lnSpc>
            </a:pPr>
            <a:r>
              <a:rPr sz="1700" b="0" i="0">
                <a:solidFill>
                  <a:srgbClr val="F4EFE3"/>
                </a:solidFill>
                <a:latin typeface="Arial"/>
              </a:rPr>
              <a:t>6. Ангилал байгуулах</a:t>
            </a:r>
          </a:p>
          <a:p>
            <a:pPr algn="l">
              <a:lnSpc>
                <a:spcPct val="160000"/>
              </a:lnSpc>
            </a:pPr>
            <a:r>
              <a:rPr sz="1700" b="0" i="0">
                <a:solidFill>
                  <a:srgbClr val="F4EFE3"/>
                </a:solidFill>
                <a:latin typeface="Arial"/>
              </a:rPr>
              <a:t>7. Харьцуулах</a:t>
            </a:r>
          </a:p>
          <a:p>
            <a:pPr algn="l">
              <a:lnSpc>
                <a:spcPct val="160000"/>
              </a:lnSpc>
            </a:pPr>
            <a:r>
              <a:rPr sz="1700" b="0" i="0">
                <a:solidFill>
                  <a:srgbClr val="F4EFE3"/>
                </a:solidFill>
                <a:latin typeface="Arial"/>
              </a:rPr>
              <a:t>8. Хамаарлыг үнэлэх</a:t>
            </a:r>
          </a:p>
          <a:p>
            <a:pPr algn="l">
              <a:lnSpc>
                <a:spcPct val="160000"/>
              </a:lnSpc>
            </a:pPr>
            <a:r>
              <a:rPr sz="1700" b="0" i="0">
                <a:solidFill>
                  <a:srgbClr val="F4EFE3"/>
                </a:solidFill>
                <a:latin typeface="Arial"/>
              </a:rPr>
              <a:t>9. Мэдлэг баталгаажуулах</a:t>
            </a:r>
          </a:p>
          <a:p>
            <a:pPr algn="l">
              <a:lnSpc>
                <a:spcPct val="160000"/>
              </a:lnSpc>
            </a:pPr>
            <a:r>
              <a:rPr sz="1700" b="0" i="0">
                <a:solidFill>
                  <a:srgbClr val="F4EFE3"/>
                </a:solidFill>
                <a:latin typeface="Arial"/>
              </a:rPr>
              <a:t>10. Хэрэглээнд хөрвүүлэх</a:t>
            </a:r>
          </a:p>
        </p:txBody>
      </p:sp>
      <p:sp>
        <p:nvSpPr>
          <p:cNvPr id="6" name="TextBox 5"/>
          <p:cNvSpPr txBox="1"/>
          <p:nvPr/>
        </p:nvSpPr>
        <p:spPr>
          <a:xfrm>
            <a:off x="822960" y="594360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Бидний дэвшүүлж буй загвар — судалгаа энэ дарааллаар явагдсан</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4114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ҮНЭТ ЗҮЙН ГИНЖИН ХЭЛХЭЭ</a:t>
            </a:r>
          </a:p>
        </p:txBody>
      </p:sp>
      <p:sp>
        <p:nvSpPr>
          <p:cNvPr id="3" name="TextBox 2"/>
          <p:cNvSpPr txBox="1"/>
          <p:nvPr/>
        </p:nvSpPr>
        <p:spPr>
          <a:xfrm>
            <a:off x="822960" y="1051560"/>
            <a:ext cx="10515600" cy="5394960"/>
          </a:xfrm>
          <a:prstGeom prst="rect">
            <a:avLst/>
          </a:prstGeom>
          <a:noFill/>
        </p:spPr>
        <p:txBody>
          <a:bodyPr wrap="square" anchor="t">
            <a:spAutoFit/>
          </a:bodyPr>
          <a:lstStyle/>
          <a:p>
            <a:pPr algn="ctr">
              <a:lnSpc>
                <a:spcPct val="112000"/>
              </a:lnSpc>
            </a:pPr>
            <a:r>
              <a:rPr sz="1600" b="1" i="0">
                <a:solidFill>
                  <a:srgbClr val="D9B45C"/>
                </a:solidFill>
                <a:latin typeface="Arial"/>
              </a:rPr>
              <a:t>Ёс суртахууны өв — эх баялаг</a:t>
            </a:r>
          </a:p>
          <a:p>
            <a:pPr algn="ctr">
              <a:lnSpc>
                <a:spcPct val="112000"/>
              </a:lnSpc>
            </a:pPr>
            <a:r>
              <a:rPr sz="1300" b="0" i="0">
                <a:solidFill>
                  <a:srgbClr val="D9B45C"/>
                </a:solidFill>
                <a:latin typeface="Arial"/>
              </a:rPr>
              <a:t>↓</a:t>
            </a:r>
          </a:p>
          <a:p>
            <a:pPr algn="ctr">
              <a:lnSpc>
                <a:spcPct val="112000"/>
              </a:lnSpc>
            </a:pPr>
            <a:r>
              <a:rPr sz="1600" b="0" i="0">
                <a:solidFill>
                  <a:srgbClr val="F4EFE3"/>
                </a:solidFill>
                <a:latin typeface="Arial"/>
              </a:rPr>
              <a:t>Өвийн олборлолт (MHM) — судалгааны арга</a:t>
            </a:r>
          </a:p>
          <a:p>
            <a:pPr algn="ctr">
              <a:lnSpc>
                <a:spcPct val="112000"/>
              </a:lnSpc>
            </a:pPr>
            <a:r>
              <a:rPr sz="1300" b="0" i="0">
                <a:solidFill>
                  <a:srgbClr val="D9B45C"/>
                </a:solidFill>
                <a:latin typeface="Arial"/>
              </a:rPr>
              <a:t>↓</a:t>
            </a:r>
          </a:p>
          <a:p>
            <a:pPr algn="ctr">
              <a:lnSpc>
                <a:spcPct val="112000"/>
              </a:lnSpc>
            </a:pPr>
            <a:r>
              <a:rPr sz="1600" b="0" i="0">
                <a:solidFill>
                  <a:srgbClr val="F4EFE3"/>
                </a:solidFill>
                <a:latin typeface="Arial"/>
              </a:rPr>
              <a:t>Баталгаажсан мэдлэг — бүтээгдэхүүн</a:t>
            </a:r>
          </a:p>
          <a:p>
            <a:pPr algn="ctr">
              <a:lnSpc>
                <a:spcPct val="112000"/>
              </a:lnSpc>
            </a:pPr>
            <a:r>
              <a:rPr sz="1300" b="0" i="0">
                <a:solidFill>
                  <a:srgbClr val="D9B45C"/>
                </a:solidFill>
                <a:latin typeface="Arial"/>
              </a:rPr>
              <a:t>↓</a:t>
            </a:r>
          </a:p>
          <a:p>
            <a:pPr algn="ctr">
              <a:lnSpc>
                <a:spcPct val="112000"/>
              </a:lnSpc>
            </a:pPr>
            <a:r>
              <a:rPr sz="1600" b="0" i="0">
                <a:solidFill>
                  <a:srgbClr val="F4EFE3"/>
                </a:solidFill>
                <a:latin typeface="Arial"/>
              </a:rPr>
              <a:t>Ёс суртахууны чадавх — чанарын хүчин чадал</a:t>
            </a:r>
          </a:p>
          <a:p>
            <a:pPr algn="ctr">
              <a:lnSpc>
                <a:spcPct val="112000"/>
              </a:lnSpc>
            </a:pPr>
            <a:r>
              <a:rPr sz="1300" b="0" i="0">
                <a:solidFill>
                  <a:srgbClr val="D9B45C"/>
                </a:solidFill>
                <a:latin typeface="Arial"/>
              </a:rPr>
              <a:t>↓</a:t>
            </a:r>
          </a:p>
          <a:p>
            <a:pPr algn="ctr">
              <a:lnSpc>
                <a:spcPct val="112000"/>
              </a:lnSpc>
            </a:pPr>
            <a:r>
              <a:rPr sz="1600" b="0" i="0">
                <a:solidFill>
                  <a:srgbClr val="F4EFE3"/>
                </a:solidFill>
                <a:latin typeface="Arial"/>
              </a:rPr>
              <a:t>Төр — хэрэгжүүлэгч механизм</a:t>
            </a:r>
          </a:p>
          <a:p>
            <a:pPr algn="ctr">
              <a:lnSpc>
                <a:spcPct val="112000"/>
              </a:lnSpc>
            </a:pPr>
            <a:r>
              <a:rPr sz="1300" b="0" i="0">
                <a:solidFill>
                  <a:srgbClr val="D9B45C"/>
                </a:solidFill>
                <a:latin typeface="Arial"/>
              </a:rPr>
              <a:t>↓</a:t>
            </a:r>
          </a:p>
          <a:p>
            <a:pPr algn="ctr">
              <a:lnSpc>
                <a:spcPct val="112000"/>
              </a:lnSpc>
            </a:pPr>
            <a:r>
              <a:rPr sz="1600" b="0" i="0">
                <a:solidFill>
                  <a:srgbClr val="F4EFE3"/>
                </a:solidFill>
                <a:latin typeface="Arial"/>
              </a:rPr>
              <a:t>Улсыг урлахуй — нэгдсэн үйл явц</a:t>
            </a:r>
          </a:p>
          <a:p>
            <a:pPr algn="ctr">
              <a:lnSpc>
                <a:spcPct val="112000"/>
              </a:lnSpc>
            </a:pPr>
            <a:r>
              <a:rPr sz="1300" b="0" i="0">
                <a:solidFill>
                  <a:srgbClr val="D9B45C"/>
                </a:solidFill>
                <a:latin typeface="Arial"/>
              </a:rPr>
              <a:t>↓</a:t>
            </a:r>
          </a:p>
          <a:p>
            <a:pPr algn="ctr">
              <a:lnSpc>
                <a:spcPct val="112000"/>
              </a:lnSpc>
            </a:pPr>
            <a:r>
              <a:rPr sz="1600" b="1" i="0">
                <a:solidFill>
                  <a:srgbClr val="D9B45C"/>
                </a:solidFill>
                <a:latin typeface="Arial"/>
              </a:rPr>
              <a:t>Шударга, чадавхтай, эв нэгдэлтэй улс — үр дүн</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10972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ГОЛ ДҮГНЭЛТ</a:t>
            </a:r>
          </a:p>
        </p:txBody>
      </p:sp>
      <p:sp>
        <p:nvSpPr>
          <p:cNvPr id="3" name="TextBox 2"/>
          <p:cNvSpPr txBox="1"/>
          <p:nvPr/>
        </p:nvSpPr>
        <p:spPr>
          <a:xfrm>
            <a:off x="822960" y="2377440"/>
            <a:ext cx="10515600" cy="2194560"/>
          </a:xfrm>
          <a:prstGeom prst="rect">
            <a:avLst/>
          </a:prstGeom>
          <a:noFill/>
        </p:spPr>
        <p:txBody>
          <a:bodyPr wrap="square" anchor="t">
            <a:spAutoFit/>
          </a:bodyPr>
          <a:lstStyle/>
          <a:p>
            <a:pPr algn="ctr">
              <a:lnSpc>
                <a:spcPct val="130000"/>
              </a:lnSpc>
            </a:pPr>
            <a:r>
              <a:rPr sz="3400" b="1" i="0">
                <a:solidFill>
                  <a:srgbClr val="F4EFE3"/>
                </a:solidFill>
                <a:latin typeface="Georgia"/>
              </a:rPr>
              <a:t>Хүчирхэг улсыг нэг удаа байгуулж дуусгадаггүй.</a:t>
            </a:r>
          </a:p>
          <a:p>
            <a:pPr algn="ctr">
              <a:lnSpc>
                <a:spcPct val="130000"/>
              </a:lnSpc>
            </a:pPr>
            <a:r>
              <a:rPr sz="3400" b="1" i="0">
                <a:solidFill>
                  <a:srgbClr val="F4EFE3"/>
                </a:solidFill>
                <a:latin typeface="Georgia"/>
              </a:rPr>
              <a:t>Хүчирхэг улсыг төрийн ёс, ур ухаанаар</a:t>
            </a:r>
          </a:p>
          <a:p>
            <a:pPr algn="ctr">
              <a:lnSpc>
                <a:spcPct val="130000"/>
              </a:lnSpc>
            </a:pPr>
            <a:r>
              <a:rPr sz="3400" b="1" i="0">
                <a:solidFill>
                  <a:srgbClr val="F4EFE3"/>
                </a:solidFill>
                <a:latin typeface="Georgia"/>
              </a:rPr>
              <a:t>үеийн үед урлан төгөлдөржүүлдэг.</a:t>
            </a:r>
          </a:p>
        </p:txBody>
      </p:sp>
      <p:sp>
        <p:nvSpPr>
          <p:cNvPr id="4" name="TextBox 3"/>
          <p:cNvSpPr txBox="1"/>
          <p:nvPr/>
        </p:nvSpPr>
        <p:spPr>
          <a:xfrm>
            <a:off x="822960" y="5029200"/>
            <a:ext cx="10515600" cy="640080"/>
          </a:xfrm>
          <a:prstGeom prst="rect">
            <a:avLst/>
          </a:prstGeom>
          <a:noFill/>
        </p:spPr>
        <p:txBody>
          <a:bodyPr wrap="square" anchor="t">
            <a:spAutoFit/>
          </a:bodyPr>
          <a:lstStyle/>
          <a:p>
            <a:pPr algn="ctr">
              <a:lnSpc>
                <a:spcPct val="100000"/>
              </a:lnSpc>
            </a:pPr>
            <a:r>
              <a:rPr sz="1600" b="0" i="0">
                <a:solidFill>
                  <a:srgbClr val="D9B45C"/>
                </a:solidFill>
                <a:latin typeface="Arial"/>
              </a:rPr>
              <a:t>Энэ бол бидний түүхэнд буй уламжлал мөн.</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6400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ХАМТРАН АЖИЛЛАХ УРИЛГА</a:t>
            </a:r>
          </a:p>
        </p:txBody>
      </p:sp>
      <p:sp>
        <p:nvSpPr>
          <p:cNvPr id="3" name="TextBox 2"/>
          <p:cNvSpPr txBox="1"/>
          <p:nvPr/>
        </p:nvSpPr>
        <p:spPr>
          <a:xfrm>
            <a:off x="822960" y="1417320"/>
            <a:ext cx="10515600" cy="1463040"/>
          </a:xfrm>
          <a:prstGeom prst="rect">
            <a:avLst/>
          </a:prstGeom>
          <a:noFill/>
        </p:spPr>
        <p:txBody>
          <a:bodyPr wrap="square" anchor="t">
            <a:spAutoFit/>
          </a:bodyPr>
          <a:lstStyle/>
          <a:p>
            <a:pPr algn="ctr">
              <a:lnSpc>
                <a:spcPct val="125000"/>
              </a:lnSpc>
            </a:pPr>
            <a:r>
              <a:rPr sz="2400" b="0" i="1">
                <a:solidFill>
                  <a:srgbClr val="F4EFE3"/>
                </a:solidFill>
                <a:latin typeface="Georgia"/>
              </a:rPr>
              <a:t>Энэ бол төгсгөл бус —</a:t>
            </a:r>
          </a:p>
          <a:p>
            <a:pPr algn="ctr">
              <a:lnSpc>
                <a:spcPct val="125000"/>
              </a:lnSpc>
            </a:pPr>
            <a:r>
              <a:rPr sz="2400" b="0" i="1">
                <a:solidFill>
                  <a:srgbClr val="F4EFE3"/>
                </a:solidFill>
                <a:latin typeface="Georgia"/>
              </a:rPr>
              <a:t>томоохон судалгааны ажлын эхлэл</a:t>
            </a:r>
          </a:p>
        </p:txBody>
      </p:sp>
      <p:sp>
        <p:nvSpPr>
          <p:cNvPr id="4" name="TextBox 3"/>
          <p:cNvSpPr txBox="1"/>
          <p:nvPr/>
        </p:nvSpPr>
        <p:spPr>
          <a:xfrm>
            <a:off x="1463040" y="3200400"/>
            <a:ext cx="9235440" cy="2011680"/>
          </a:xfrm>
          <a:prstGeom prst="rect">
            <a:avLst/>
          </a:prstGeom>
          <a:noFill/>
        </p:spPr>
        <p:txBody>
          <a:bodyPr wrap="square" anchor="t">
            <a:spAutoFit/>
          </a:bodyPr>
          <a:lstStyle/>
          <a:p>
            <a:pPr algn="l">
              <a:lnSpc>
                <a:spcPct val="145000"/>
              </a:lnSpc>
            </a:pPr>
            <a:r>
              <a:rPr sz="1700" b="0" i="0">
                <a:solidFill>
                  <a:srgbClr val="F4EFE3"/>
                </a:solidFill>
                <a:latin typeface="Arial"/>
              </a:rPr>
              <a:t>◆  Урьдчилсан тулгалт: Кашгарийн толийн törü — тогтсон дэг, шударга ёс, улс төвхнүүлэх зарчимтай холбоотой</a:t>
            </a:r>
          </a:p>
          <a:p>
            <a:pPr algn="l">
              <a:lnSpc>
                <a:spcPct val="145000"/>
              </a:lnSpc>
            </a:pPr>
            <a:r>
              <a:rPr sz="1700" b="0" i="0">
                <a:solidFill>
                  <a:srgbClr val="F4EFE3"/>
                </a:solidFill>
                <a:latin typeface="Arial"/>
              </a:rPr>
              <a:t>◆  Орхоны бичээс → «Кутадгу билиг» → монгол «төр»</a:t>
            </a:r>
          </a:p>
          <a:p>
            <a:pPr algn="l">
              <a:lnSpc>
                <a:spcPct val="145000"/>
              </a:lnSpc>
            </a:pPr>
            <a:r>
              <a:rPr sz="1700" b="0" i="0">
                <a:solidFill>
                  <a:srgbClr val="F4EFE3"/>
                </a:solidFill>
                <a:latin typeface="Arial"/>
              </a:rPr>
              <a:t>◆  Танилцуулга, толь, голлох үр дүн: surenchimeg.gover.mn</a:t>
            </a:r>
          </a:p>
        </p:txBody>
      </p:sp>
      <p:sp>
        <p:nvSpPr>
          <p:cNvPr id="5" name="TextBox 4"/>
          <p:cNvSpPr txBox="1"/>
          <p:nvPr/>
        </p:nvSpPr>
        <p:spPr>
          <a:xfrm>
            <a:off x="822960" y="5623560"/>
            <a:ext cx="10515600" cy="822960"/>
          </a:xfrm>
          <a:prstGeom prst="rect">
            <a:avLst/>
          </a:prstGeom>
          <a:noFill/>
        </p:spPr>
        <p:txBody>
          <a:bodyPr wrap="square" anchor="t">
            <a:spAutoFit/>
          </a:bodyPr>
          <a:lstStyle/>
          <a:p>
            <a:pPr algn="ctr">
              <a:lnSpc>
                <a:spcPct val="120000"/>
              </a:lnSpc>
            </a:pPr>
            <a:r>
              <a:rPr sz="1800" b="0" i="0">
                <a:solidFill>
                  <a:srgbClr val="D9B45C"/>
                </a:solidFill>
                <a:latin typeface="Arial"/>
              </a:rPr>
              <a:t>Монголч эрдэмтэд, судлаачид та бүхнийг урьж байна</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822960" y="2377440"/>
            <a:ext cx="10515600" cy="2194560"/>
          </a:xfrm>
          <a:prstGeom prst="rect">
            <a:avLst/>
          </a:prstGeom>
          <a:noFill/>
        </p:spPr>
        <p:txBody>
          <a:bodyPr wrap="square" anchor="t">
            <a:spAutoFit/>
          </a:bodyPr>
          <a:lstStyle/>
          <a:p>
            <a:pPr algn="ctr">
              <a:lnSpc>
                <a:spcPct val="130000"/>
              </a:lnSpc>
            </a:pPr>
            <a:r>
              <a:rPr sz="3400" b="1" i="0">
                <a:solidFill>
                  <a:srgbClr val="F4EFE3"/>
                </a:solidFill>
                <a:latin typeface="Georgia"/>
              </a:rPr>
              <a:t>Анхаарал тавьсанд баярлалаа.</a:t>
            </a:r>
          </a:p>
        </p:txBody>
      </p:sp>
      <p:sp>
        <p:nvSpPr>
          <p:cNvPr id="3" name="TextBox 2"/>
          <p:cNvSpPr txBox="1"/>
          <p:nvPr/>
        </p:nvSpPr>
        <p:spPr>
          <a:xfrm>
            <a:off x="822960" y="5029200"/>
            <a:ext cx="10515600" cy="640080"/>
          </a:xfrm>
          <a:prstGeom prst="rect">
            <a:avLst/>
          </a:prstGeom>
          <a:noFill/>
        </p:spPr>
        <p:txBody>
          <a:bodyPr wrap="square" anchor="t">
            <a:spAutoFit/>
          </a:bodyPr>
          <a:lstStyle/>
          <a:p>
            <a:pPr algn="ctr">
              <a:lnSpc>
                <a:spcPct val="100000"/>
              </a:lnSpc>
            </a:pPr>
            <a:r>
              <a:rPr sz="1600" b="0" i="0">
                <a:solidFill>
                  <a:srgbClr val="D9B45C"/>
                </a:solidFill>
                <a:latin typeface="Arial"/>
              </a:rPr>
              <a:t>Дуламсүрэнгийн Сүрэнчимэг · surenchimeg.gover.mn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6400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СУДАЛГААНЫ ЭХЛЭЛ</a:t>
            </a:r>
          </a:p>
        </p:txBody>
      </p:sp>
      <p:sp>
        <p:nvSpPr>
          <p:cNvPr id="3" name="TextBox 2"/>
          <p:cNvSpPr txBox="1"/>
          <p:nvPr/>
        </p:nvSpPr>
        <p:spPr>
          <a:xfrm>
            <a:off x="822960" y="1417320"/>
            <a:ext cx="10515600" cy="1463040"/>
          </a:xfrm>
          <a:prstGeom prst="rect">
            <a:avLst/>
          </a:prstGeom>
          <a:noFill/>
        </p:spPr>
        <p:txBody>
          <a:bodyPr wrap="square" anchor="t">
            <a:spAutoFit/>
          </a:bodyPr>
          <a:lstStyle/>
          <a:p>
            <a:pPr algn="ctr">
              <a:lnSpc>
                <a:spcPct val="125000"/>
              </a:lnSpc>
            </a:pPr>
            <a:r>
              <a:rPr sz="2400" b="0" i="1">
                <a:solidFill>
                  <a:srgbClr val="F4EFE3"/>
                </a:solidFill>
                <a:latin typeface="Georgia"/>
              </a:rPr>
              <a:t>«Улс орноо илүү сайхан болгохын тулд</a:t>
            </a:r>
          </a:p>
          <a:p>
            <a:pPr algn="ctr">
              <a:lnSpc>
                <a:spcPct val="125000"/>
              </a:lnSpc>
            </a:pPr>
            <a:r>
              <a:rPr sz="2400" b="0" i="1">
                <a:solidFill>
                  <a:srgbClr val="F4EFE3"/>
                </a:solidFill>
                <a:latin typeface="Georgia"/>
              </a:rPr>
              <a:t>бид юу хийх ёстой вэ?»</a:t>
            </a:r>
          </a:p>
        </p:txBody>
      </p:sp>
      <p:sp>
        <p:nvSpPr>
          <p:cNvPr id="4" name="TextBox 3"/>
          <p:cNvSpPr txBox="1"/>
          <p:nvPr/>
        </p:nvSpPr>
        <p:spPr>
          <a:xfrm>
            <a:off x="1463040" y="3200400"/>
            <a:ext cx="9235440" cy="2011680"/>
          </a:xfrm>
          <a:prstGeom prst="rect">
            <a:avLst/>
          </a:prstGeom>
          <a:noFill/>
        </p:spPr>
        <p:txBody>
          <a:bodyPr wrap="square" anchor="t">
            <a:spAutoFit/>
          </a:bodyPr>
          <a:lstStyle/>
          <a:p>
            <a:pPr algn="l">
              <a:lnSpc>
                <a:spcPct val="145000"/>
              </a:lnSpc>
            </a:pPr>
            <a:r>
              <a:rPr sz="1700" b="0" i="0">
                <a:solidFill>
                  <a:srgbClr val="F4EFE3"/>
                </a:solidFill>
                <a:latin typeface="Arial"/>
              </a:rPr>
              <a:t>◆  2021–2023 он — Удирдлагын академи (төрийн албаны сургалтын байгууллага)</a:t>
            </a:r>
          </a:p>
          <a:p>
            <a:pPr algn="l">
              <a:lnSpc>
                <a:spcPct val="145000"/>
              </a:lnSpc>
            </a:pPr>
            <a:r>
              <a:rPr sz="1700" b="0" i="0">
                <a:solidFill>
                  <a:srgbClr val="F4EFE3"/>
                </a:solidFill>
                <a:latin typeface="Arial"/>
              </a:rPr>
              <a:t>◆  Я. Долгоржав нарын «Монголын төрийн эрхэмж» судалгаа</a:t>
            </a:r>
          </a:p>
          <a:p>
            <a:pPr algn="l">
              <a:lnSpc>
                <a:spcPct val="145000"/>
              </a:lnSpc>
            </a:pPr>
            <a:r>
              <a:rPr sz="1700" b="0" i="0">
                <a:solidFill>
                  <a:srgbClr val="F4EFE3"/>
                </a:solidFill>
                <a:latin typeface="Arial"/>
              </a:rPr>
              <a:t>◆  Төрийн албаны практикаас урган гарсан асуулт</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6400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ТАВАН ТҮЛХҮҮР ХЭЛЛЭГ</a:t>
            </a:r>
          </a:p>
        </p:txBody>
      </p:sp>
      <p:sp>
        <p:nvSpPr>
          <p:cNvPr id="3" name="TextBox 2"/>
          <p:cNvSpPr txBox="1"/>
          <p:nvPr/>
        </p:nvSpPr>
        <p:spPr>
          <a:xfrm>
            <a:off x="822960" y="128016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Утга, үйлдэл, үр дүнгийн онцгой агуулгатай:</a:t>
            </a:r>
          </a:p>
        </p:txBody>
      </p:sp>
      <p:sp>
        <p:nvSpPr>
          <p:cNvPr id="4" name="TextBox 3"/>
          <p:cNvSpPr txBox="1"/>
          <p:nvPr/>
        </p:nvSpPr>
        <p:spPr>
          <a:xfrm>
            <a:off x="1463040" y="1965960"/>
            <a:ext cx="9235440" cy="3566160"/>
          </a:xfrm>
          <a:prstGeom prst="rect">
            <a:avLst/>
          </a:prstGeom>
          <a:noFill/>
        </p:spPr>
        <p:txBody>
          <a:bodyPr wrap="square" anchor="t">
            <a:spAutoFit/>
          </a:bodyPr>
          <a:lstStyle/>
          <a:p>
            <a:pPr algn="l">
              <a:lnSpc>
                <a:spcPct val="160000"/>
              </a:lnSpc>
            </a:pPr>
            <a:r>
              <a:rPr sz="1700" b="0" i="0">
                <a:solidFill>
                  <a:srgbClr val="F4EFE3"/>
                </a:solidFill>
                <a:latin typeface="Arial"/>
              </a:rPr>
              <a:t>1. Төр жолоодох — алсын хараатай зөв чигт залах</a:t>
            </a:r>
          </a:p>
          <a:p>
            <a:pPr algn="l">
              <a:lnSpc>
                <a:spcPct val="160000"/>
              </a:lnSpc>
            </a:pPr>
            <a:r>
              <a:rPr sz="1700" b="0" i="0">
                <a:solidFill>
                  <a:srgbClr val="F4EFE3"/>
                </a:solidFill>
                <a:latin typeface="Arial"/>
              </a:rPr>
              <a:t>2. Төр барих — хууль, дэг журмыг чанд сахих</a:t>
            </a:r>
          </a:p>
          <a:p>
            <a:pPr algn="l">
              <a:lnSpc>
                <a:spcPct val="160000"/>
              </a:lnSpc>
            </a:pPr>
            <a:r>
              <a:rPr sz="1700" b="0" i="0">
                <a:solidFill>
                  <a:srgbClr val="F4EFE3"/>
                </a:solidFill>
                <a:latin typeface="Arial"/>
              </a:rPr>
              <a:t>3. Төр түших — төрийн үйл хэргийг тулан дэмжиж гүйцэтгэх</a:t>
            </a:r>
          </a:p>
          <a:p>
            <a:pPr algn="l">
              <a:lnSpc>
                <a:spcPct val="160000"/>
              </a:lnSpc>
            </a:pPr>
            <a:r>
              <a:rPr sz="1700" b="0" i="0">
                <a:solidFill>
                  <a:srgbClr val="F4EFE3"/>
                </a:solidFill>
                <a:latin typeface="Arial"/>
              </a:rPr>
              <a:t>4. Төрд зүтгэх — нийтийн сайн сайхны төлөө үнэнч байх</a:t>
            </a:r>
          </a:p>
          <a:p>
            <a:pPr algn="l">
              <a:lnSpc>
                <a:spcPct val="160000"/>
              </a:lnSpc>
            </a:pPr>
            <a:r>
              <a:rPr sz="1700" b="0" i="0">
                <a:solidFill>
                  <a:srgbClr val="F4EFE3"/>
                </a:solidFill>
                <a:latin typeface="Arial"/>
              </a:rPr>
              <a:t>5. Төрийн хүн болох — ёс суртахууны биелэл болох</a:t>
            </a:r>
          </a:p>
        </p:txBody>
      </p:sp>
      <p:sp>
        <p:nvSpPr>
          <p:cNvPr id="5" name="TextBox 4"/>
          <p:cNvSpPr txBox="1"/>
          <p:nvPr/>
        </p:nvSpPr>
        <p:spPr>
          <a:xfrm>
            <a:off x="822960" y="594360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«Төрд хүчээ өгөх» — иргэний оролцооны хэллэг, тусад нь авч үзэв</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54864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ГУРВАН ЯЗГУУР ҮГИЙН САН</a:t>
            </a:r>
          </a:p>
        </p:txBody>
      </p:sp>
      <p:sp>
        <p:nvSpPr>
          <p:cNvPr id="3" name="TextBox 2"/>
          <p:cNvSpPr txBox="1"/>
          <p:nvPr/>
        </p:nvSpPr>
        <p:spPr>
          <a:xfrm>
            <a:off x="822960" y="114300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Судалгаа үгийн утгаас эхэлсэн</a:t>
            </a:r>
          </a:p>
        </p:txBody>
      </p:sp>
      <p:sp>
        <p:nvSpPr>
          <p:cNvPr id="4" name="Rounded Rectangle 3"/>
          <p:cNvSpPr/>
          <p:nvPr/>
        </p:nvSpPr>
        <p:spPr>
          <a:xfrm>
            <a:off x="97520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374</a:t>
            </a:r>
          </a:p>
          <a:p>
            <a:pPr algn="ctr"/>
            <a:r>
              <a:rPr sz="1200">
                <a:solidFill>
                  <a:srgbClr val="9FB0C8"/>
                </a:solidFill>
              </a:rPr>
              <a:t>«төр» толгой үг · 414 тайлбар</a:t>
            </a:r>
          </a:p>
        </p:txBody>
      </p:sp>
      <p:sp>
        <p:nvSpPr>
          <p:cNvPr id="5" name="Rounded Rectangle 4"/>
          <p:cNvSpPr/>
          <p:nvPr/>
        </p:nvSpPr>
        <p:spPr>
          <a:xfrm>
            <a:off x="449564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599</a:t>
            </a:r>
          </a:p>
          <a:p>
            <a:pPr algn="ctr"/>
            <a:r>
              <a:rPr sz="1200">
                <a:solidFill>
                  <a:srgbClr val="9FB0C8"/>
                </a:solidFill>
              </a:rPr>
              <a:t>«улс» толгой үг · 656 тайлбар</a:t>
            </a:r>
          </a:p>
        </p:txBody>
      </p:sp>
      <p:sp>
        <p:nvSpPr>
          <p:cNvPr id="6" name="Rounded Rectangle 5"/>
          <p:cNvSpPr/>
          <p:nvPr/>
        </p:nvSpPr>
        <p:spPr>
          <a:xfrm>
            <a:off x="8016086"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429</a:t>
            </a:r>
          </a:p>
          <a:p>
            <a:pPr algn="ctr"/>
            <a:r>
              <a:rPr sz="1200">
                <a:solidFill>
                  <a:srgbClr val="9FB0C8"/>
                </a:solidFill>
              </a:rPr>
              <a:t>«ёс» эхийн мөр · 151 толгой</a:t>
            </a:r>
          </a:p>
        </p:txBody>
      </p:sp>
      <p:sp>
        <p:nvSpPr>
          <p:cNvPr id="7" name="Rounded Rectangle 6"/>
          <p:cNvSpPr/>
          <p:nvPr/>
        </p:nvSpPr>
        <p:spPr>
          <a:xfrm>
            <a:off x="975207"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794</a:t>
            </a:r>
          </a:p>
          <a:p>
            <a:pPr algn="ctr"/>
            <a:r>
              <a:rPr sz="1200">
                <a:solidFill>
                  <a:srgbClr val="9FB0C8"/>
                </a:solidFill>
              </a:rPr>
              <a:t>давхардалгүй нэгдсэн толгой үг</a:t>
            </a:r>
          </a:p>
        </p:txBody>
      </p:sp>
      <p:sp>
        <p:nvSpPr>
          <p:cNvPr id="8" name="Rounded Rectangle 7"/>
          <p:cNvSpPr/>
          <p:nvPr/>
        </p:nvSpPr>
        <p:spPr>
          <a:xfrm>
            <a:off x="4495647"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995</a:t>
            </a:r>
          </a:p>
          <a:p>
            <a:pPr algn="ctr"/>
            <a:r>
              <a:rPr sz="1200">
                <a:solidFill>
                  <a:srgbClr val="9FB0C8"/>
                </a:solidFill>
              </a:rPr>
              <a:t>тайлбар</a:t>
            </a:r>
          </a:p>
        </p:txBody>
      </p:sp>
      <p:sp>
        <p:nvSpPr>
          <p:cNvPr id="9" name="Rounded Rectangle 8"/>
          <p:cNvSpPr/>
          <p:nvPr/>
        </p:nvSpPr>
        <p:spPr>
          <a:xfrm>
            <a:off x="8016086"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65</a:t>
            </a:r>
          </a:p>
          <a:p>
            <a:pPr algn="ctr"/>
            <a:r>
              <a:rPr sz="1200">
                <a:solidFill>
                  <a:srgbClr val="9FB0C8"/>
                </a:solidFill>
              </a:rPr>
              <a:t>хэлц</a:t>
            </a:r>
          </a:p>
        </p:txBody>
      </p:sp>
      <p:sp>
        <p:nvSpPr>
          <p:cNvPr id="10" name="TextBox 9"/>
          <p:cNvSpPr txBox="1"/>
          <p:nvPr/>
        </p:nvSpPr>
        <p:spPr>
          <a:xfrm>
            <a:off x="822960" y="516636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Долоон эх сурвалж: Цэвэл · Чоймаа · Дулам · Монголтоль · Bolor толь …</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54864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«ТӨР, УЛС БА ЁС» НЭГДСЭН ТОЛЬ</a:t>
            </a:r>
          </a:p>
        </p:txBody>
      </p:sp>
      <p:sp>
        <p:nvSpPr>
          <p:cNvPr id="3" name="TextBox 2"/>
          <p:cNvSpPr txBox="1"/>
          <p:nvPr/>
        </p:nvSpPr>
        <p:spPr>
          <a:xfrm>
            <a:off x="822960" y="114300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Гурван үг нэг стандартаар — нийтлэгдсэн толь</a:t>
            </a:r>
          </a:p>
        </p:txBody>
      </p:sp>
      <p:sp>
        <p:nvSpPr>
          <p:cNvPr id="4" name="Rounded Rectangle 3"/>
          <p:cNvSpPr/>
          <p:nvPr/>
        </p:nvSpPr>
        <p:spPr>
          <a:xfrm>
            <a:off x="97520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338</a:t>
            </a:r>
          </a:p>
          <a:p>
            <a:pPr algn="ctr"/>
            <a:r>
              <a:rPr sz="1200">
                <a:solidFill>
                  <a:srgbClr val="9FB0C8"/>
                </a:solidFill>
              </a:rPr>
              <a:t>толгой үг</a:t>
            </a:r>
          </a:p>
        </p:txBody>
      </p:sp>
      <p:sp>
        <p:nvSpPr>
          <p:cNvPr id="5" name="Rounded Rectangle 4"/>
          <p:cNvSpPr/>
          <p:nvPr/>
        </p:nvSpPr>
        <p:spPr>
          <a:xfrm>
            <a:off x="449564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398</a:t>
            </a:r>
          </a:p>
          <a:p>
            <a:pPr algn="ctr"/>
            <a:r>
              <a:rPr sz="1200">
                <a:solidFill>
                  <a:srgbClr val="9FB0C8"/>
                </a:solidFill>
              </a:rPr>
              <a:t>тайлбар</a:t>
            </a:r>
          </a:p>
        </p:txBody>
      </p:sp>
      <p:sp>
        <p:nvSpPr>
          <p:cNvPr id="6" name="Rounded Rectangle 5"/>
          <p:cNvSpPr/>
          <p:nvPr/>
        </p:nvSpPr>
        <p:spPr>
          <a:xfrm>
            <a:off x="8016086"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118</a:t>
            </a:r>
          </a:p>
          <a:p>
            <a:pPr algn="ctr"/>
            <a:r>
              <a:rPr sz="1200">
                <a:solidFill>
                  <a:srgbClr val="9FB0C8"/>
                </a:solidFill>
              </a:rPr>
              <a:t>хэлц, зүйр</a:t>
            </a:r>
          </a:p>
        </p:txBody>
      </p:sp>
      <p:sp>
        <p:nvSpPr>
          <p:cNvPr id="7" name="Rounded Rectangle 6"/>
          <p:cNvSpPr/>
          <p:nvPr/>
        </p:nvSpPr>
        <p:spPr>
          <a:xfrm>
            <a:off x="975207"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80</a:t>
            </a:r>
          </a:p>
          <a:p>
            <a:pPr algn="ctr"/>
            <a:r>
              <a:rPr sz="1200">
                <a:solidFill>
                  <a:srgbClr val="9FB0C8"/>
                </a:solidFill>
              </a:rPr>
              <a:t>«төр»</a:t>
            </a:r>
          </a:p>
        </p:txBody>
      </p:sp>
      <p:sp>
        <p:nvSpPr>
          <p:cNvPr id="8" name="Rounded Rectangle 7"/>
          <p:cNvSpPr/>
          <p:nvPr/>
        </p:nvSpPr>
        <p:spPr>
          <a:xfrm>
            <a:off x="4495647"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135</a:t>
            </a:r>
          </a:p>
          <a:p>
            <a:pPr algn="ctr"/>
            <a:r>
              <a:rPr sz="1200">
                <a:solidFill>
                  <a:srgbClr val="9FB0C8"/>
                </a:solidFill>
              </a:rPr>
              <a:t>«улс»</a:t>
            </a:r>
          </a:p>
        </p:txBody>
      </p:sp>
      <p:sp>
        <p:nvSpPr>
          <p:cNvPr id="9" name="Rounded Rectangle 8"/>
          <p:cNvSpPr/>
          <p:nvPr/>
        </p:nvSpPr>
        <p:spPr>
          <a:xfrm>
            <a:off x="8016086"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123</a:t>
            </a:r>
          </a:p>
          <a:p>
            <a:pPr algn="ctr"/>
            <a:r>
              <a:rPr sz="1200">
                <a:solidFill>
                  <a:srgbClr val="9FB0C8"/>
                </a:solidFill>
              </a:rPr>
              <a:t>«ёс»</a:t>
            </a:r>
          </a:p>
        </p:txBody>
      </p:sp>
      <p:sp>
        <p:nvSpPr>
          <p:cNvPr id="10" name="TextBox 9"/>
          <p:cNvSpPr txBox="1"/>
          <p:nvPr/>
        </p:nvSpPr>
        <p:spPr>
          <a:xfrm>
            <a:off x="822960" y="516636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Нотолгооны түвшин: шууд 281 · дам 57 — эх сурвалж 11</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54864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«МОНГОЛЫН НУУЦ ТОВЧОО» — ТҮҮХЭН ТУЛГАЛТ</a:t>
            </a:r>
          </a:p>
        </p:txBody>
      </p:sp>
      <p:sp>
        <p:nvSpPr>
          <p:cNvPr id="3" name="TextBox 2"/>
          <p:cNvSpPr txBox="1"/>
          <p:nvPr/>
        </p:nvSpPr>
        <p:spPr>
          <a:xfrm>
            <a:off x="822960" y="114300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Дамдинсүрэнгийн 1990 хөрвүүлэг: 282 зүйл, 35 972 үгэнд үгийн давтамж</a:t>
            </a:r>
          </a:p>
        </p:txBody>
      </p:sp>
      <p:sp>
        <p:nvSpPr>
          <p:cNvPr id="4" name="Rounded Rectangle 3"/>
          <p:cNvSpPr/>
          <p:nvPr/>
        </p:nvSpPr>
        <p:spPr>
          <a:xfrm>
            <a:off x="97520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158</a:t>
            </a:r>
          </a:p>
          <a:p>
            <a:pPr algn="ctr"/>
            <a:r>
              <a:rPr sz="1200">
                <a:solidFill>
                  <a:srgbClr val="9FB0C8"/>
                </a:solidFill>
              </a:rPr>
              <a:t>«улс»</a:t>
            </a:r>
          </a:p>
        </p:txBody>
      </p:sp>
      <p:sp>
        <p:nvSpPr>
          <p:cNvPr id="5" name="Rounded Rectangle 4"/>
          <p:cNvSpPr/>
          <p:nvPr/>
        </p:nvSpPr>
        <p:spPr>
          <a:xfrm>
            <a:off x="449564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45</a:t>
            </a:r>
          </a:p>
          <a:p>
            <a:pPr algn="ctr"/>
            <a:r>
              <a:rPr sz="1200">
                <a:solidFill>
                  <a:srgbClr val="9FB0C8"/>
                </a:solidFill>
              </a:rPr>
              <a:t>«ёс»</a:t>
            </a:r>
          </a:p>
        </p:txBody>
      </p:sp>
      <p:sp>
        <p:nvSpPr>
          <p:cNvPr id="6" name="Rounded Rectangle 5"/>
          <p:cNvSpPr/>
          <p:nvPr/>
        </p:nvSpPr>
        <p:spPr>
          <a:xfrm>
            <a:off x="8016086"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14</a:t>
            </a:r>
          </a:p>
          <a:p>
            <a:pPr algn="ctr"/>
            <a:r>
              <a:rPr sz="1200">
                <a:solidFill>
                  <a:srgbClr val="9FB0C8"/>
                </a:solidFill>
              </a:rPr>
              <a:t>«төр»</a:t>
            </a:r>
          </a:p>
        </p:txBody>
      </p:sp>
      <p:sp>
        <p:nvSpPr>
          <p:cNvPr id="7" name="TextBox 6"/>
          <p:cNvSpPr txBox="1"/>
          <p:nvPr/>
        </p:nvSpPr>
        <p:spPr>
          <a:xfrm>
            <a:off x="822960" y="3520440"/>
            <a:ext cx="10515600" cy="1005840"/>
          </a:xfrm>
          <a:prstGeom prst="rect">
            <a:avLst/>
          </a:prstGeom>
          <a:noFill/>
        </p:spPr>
        <p:txBody>
          <a:bodyPr wrap="square" anchor="t">
            <a:spAutoFit/>
          </a:bodyPr>
          <a:lstStyle/>
          <a:p>
            <a:pPr algn="ctr">
              <a:lnSpc>
                <a:spcPct val="125000"/>
              </a:lnSpc>
            </a:pPr>
            <a:r>
              <a:rPr sz="1800" b="0" i="1">
                <a:solidFill>
                  <a:srgbClr val="D9B45C"/>
                </a:solidFill>
                <a:latin typeface="Georgia"/>
              </a:rPr>
              <a:t>XIII зуунд гол зорилт нь «улс» —</a:t>
            </a:r>
          </a:p>
          <a:p>
            <a:pPr algn="ctr">
              <a:lnSpc>
                <a:spcPct val="125000"/>
              </a:lnSpc>
            </a:pPr>
            <a:r>
              <a:rPr sz="1800" b="0" i="1">
                <a:solidFill>
                  <a:srgbClr val="D9B45C"/>
                </a:solidFill>
                <a:latin typeface="Georgia"/>
              </a:rPr>
              <a:t>хүмүүсийн нэгдлийг байгуулах явдал байжээ гэсэн таамаглал</a:t>
            </a:r>
          </a:p>
        </p:txBody>
      </p:sp>
      <p:sp>
        <p:nvSpPr>
          <p:cNvPr id="8" name="TextBox 7"/>
          <p:cNvSpPr txBox="1"/>
          <p:nvPr/>
        </p:nvSpPr>
        <p:spPr>
          <a:xfrm>
            <a:off x="822960" y="475488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Давтамжийг хам хэрэглээ, түүхэн нөхцөлөөр нэмж шалгасан</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54864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«ЁС ЗҮЙН 100 СУРГААЛ» — ГУРВАН БОТЬ БҮТЭЭЛ</a:t>
            </a:r>
          </a:p>
        </p:txBody>
      </p:sp>
      <p:sp>
        <p:nvSpPr>
          <p:cNvPr id="3" name="TextBox 2"/>
          <p:cNvSpPr txBox="1"/>
          <p:nvPr/>
        </p:nvSpPr>
        <p:spPr>
          <a:xfrm>
            <a:off x="822960" y="1143000"/>
            <a:ext cx="10515600" cy="457200"/>
          </a:xfrm>
          <a:prstGeom prst="rect">
            <a:avLst/>
          </a:prstGeom>
          <a:noFill/>
        </p:spPr>
        <p:txBody>
          <a:bodyPr wrap="square" anchor="t">
            <a:spAutoFit/>
          </a:bodyPr>
          <a:lstStyle/>
          <a:p>
            <a:pPr algn="ctr">
              <a:lnSpc>
                <a:spcPct val="100000"/>
              </a:lnSpc>
            </a:pPr>
            <a:r>
              <a:rPr sz="1500" b="0" i="0">
                <a:solidFill>
                  <a:srgbClr val="9FB0C8"/>
                </a:solidFill>
                <a:latin typeface="Arial"/>
              </a:rPr>
              <a:t>Таамаглалыг шалгах суурь болсон эмхэтгэл</a:t>
            </a:r>
          </a:p>
        </p:txBody>
      </p:sp>
      <p:sp>
        <p:nvSpPr>
          <p:cNvPr id="4" name="Rounded Rectangle 3"/>
          <p:cNvSpPr/>
          <p:nvPr/>
        </p:nvSpPr>
        <p:spPr>
          <a:xfrm>
            <a:off x="97520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1 798</a:t>
            </a:r>
          </a:p>
          <a:p>
            <a:pPr algn="ctr"/>
            <a:r>
              <a:rPr sz="1200">
                <a:solidFill>
                  <a:srgbClr val="9FB0C8"/>
                </a:solidFill>
              </a:rPr>
              <a:t>эх сурвалж</a:t>
            </a:r>
          </a:p>
        </p:txBody>
      </p:sp>
      <p:sp>
        <p:nvSpPr>
          <p:cNvPr id="5" name="Rounded Rectangle 4"/>
          <p:cNvSpPr/>
          <p:nvPr/>
        </p:nvSpPr>
        <p:spPr>
          <a:xfrm>
            <a:off x="4495647"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6 565</a:t>
            </a:r>
          </a:p>
          <a:p>
            <a:pPr algn="ctr"/>
            <a:r>
              <a:rPr sz="1200">
                <a:solidFill>
                  <a:srgbClr val="9FB0C8"/>
                </a:solidFill>
              </a:rPr>
              <a:t>эшлэл</a:t>
            </a:r>
          </a:p>
        </p:txBody>
      </p:sp>
      <p:sp>
        <p:nvSpPr>
          <p:cNvPr id="6" name="Rounded Rectangle 5"/>
          <p:cNvSpPr/>
          <p:nvPr/>
        </p:nvSpPr>
        <p:spPr>
          <a:xfrm>
            <a:off x="8016086" y="18288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1 523</a:t>
            </a:r>
          </a:p>
          <a:p>
            <a:pPr algn="ctr"/>
            <a:r>
              <a:rPr sz="1200">
                <a:solidFill>
                  <a:srgbClr val="9FB0C8"/>
                </a:solidFill>
              </a:rPr>
              <a:t>нүүр</a:t>
            </a:r>
          </a:p>
        </p:txBody>
      </p:sp>
      <p:sp>
        <p:nvSpPr>
          <p:cNvPr id="7" name="Rounded Rectangle 6"/>
          <p:cNvSpPr/>
          <p:nvPr/>
        </p:nvSpPr>
        <p:spPr>
          <a:xfrm>
            <a:off x="975207"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14 382</a:t>
            </a:r>
          </a:p>
          <a:p>
            <a:pPr algn="ctr"/>
            <a:r>
              <a:rPr sz="1200">
                <a:solidFill>
                  <a:srgbClr val="9FB0C8"/>
                </a:solidFill>
              </a:rPr>
              <a:t>«ёс» язгуурт</a:t>
            </a:r>
          </a:p>
        </p:txBody>
      </p:sp>
      <p:sp>
        <p:nvSpPr>
          <p:cNvPr id="8" name="Rounded Rectangle 7"/>
          <p:cNvSpPr/>
          <p:nvPr/>
        </p:nvSpPr>
        <p:spPr>
          <a:xfrm>
            <a:off x="4495647"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2 794</a:t>
            </a:r>
          </a:p>
          <a:p>
            <a:pPr algn="ctr"/>
            <a:r>
              <a:rPr sz="1200">
                <a:solidFill>
                  <a:srgbClr val="9FB0C8"/>
                </a:solidFill>
              </a:rPr>
              <a:t>«төр» язгуурт</a:t>
            </a:r>
          </a:p>
        </p:txBody>
      </p:sp>
      <p:sp>
        <p:nvSpPr>
          <p:cNvPr id="9" name="Rounded Rectangle 8"/>
          <p:cNvSpPr/>
          <p:nvPr/>
        </p:nvSpPr>
        <p:spPr>
          <a:xfrm>
            <a:off x="8016086" y="3429000"/>
            <a:ext cx="3200400" cy="1371600"/>
          </a:xfrm>
          <a:prstGeom prst="roundRect">
            <a:avLst/>
          </a:prstGeom>
          <a:solidFill>
            <a:srgbClr val="1D3557"/>
          </a:solidFill>
          <a:ln w="12700">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D9B45C"/>
                </a:solidFill>
                <a:latin typeface="Georgia"/>
              </a:rPr>
              <a:t>2 332</a:t>
            </a:r>
          </a:p>
          <a:p>
            <a:pPr algn="ctr"/>
            <a:r>
              <a:rPr sz="1200">
                <a:solidFill>
                  <a:srgbClr val="9FB0C8"/>
                </a:solidFill>
              </a:rPr>
              <a:t>«улс» язгуурт</a:t>
            </a:r>
          </a:p>
        </p:txBody>
      </p:sp>
      <p:sp>
        <p:nvSpPr>
          <p:cNvPr id="10" name="TextBox 9"/>
          <p:cNvSpPr txBox="1"/>
          <p:nvPr/>
        </p:nvSpPr>
        <p:spPr>
          <a:xfrm>
            <a:off x="822960" y="5166360"/>
            <a:ext cx="10515600" cy="457200"/>
          </a:xfrm>
          <a:prstGeom prst="rect">
            <a:avLst/>
          </a:prstGeom>
          <a:noFill/>
        </p:spPr>
        <p:txBody>
          <a:bodyPr wrap="square" anchor="t">
            <a:spAutoFit/>
          </a:bodyPr>
          <a:lstStyle/>
          <a:p>
            <a:pPr algn="ctr">
              <a:lnSpc>
                <a:spcPct val="100000"/>
              </a:lnSpc>
            </a:pPr>
            <a:r>
              <a:rPr sz="1300" b="0" i="0">
                <a:solidFill>
                  <a:srgbClr val="9FB0C8"/>
                </a:solidFill>
                <a:latin typeface="Arial"/>
              </a:rPr>
              <a:t>Сэдэв нь ёс зүй тул «ёс» давамгайлна — түүхэн эхтэй харьцуулах нэмэлт өгөгдөл</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64008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ТААМАГЛАЛЫН ЗАЛРУУЛГА</a:t>
            </a:r>
          </a:p>
        </p:txBody>
      </p:sp>
      <p:sp>
        <p:nvSpPr>
          <p:cNvPr id="3" name="TextBox 2"/>
          <p:cNvSpPr txBox="1"/>
          <p:nvPr/>
        </p:nvSpPr>
        <p:spPr>
          <a:xfrm>
            <a:off x="822960" y="1417320"/>
            <a:ext cx="10515600" cy="1463040"/>
          </a:xfrm>
          <a:prstGeom prst="rect">
            <a:avLst/>
          </a:prstGeom>
          <a:noFill/>
        </p:spPr>
        <p:txBody>
          <a:bodyPr wrap="square" anchor="t">
            <a:spAutoFit/>
          </a:bodyPr>
          <a:lstStyle/>
          <a:p>
            <a:pPr algn="ctr">
              <a:lnSpc>
                <a:spcPct val="125000"/>
              </a:lnSpc>
            </a:pPr>
            <a:r>
              <a:rPr sz="2400" b="0" i="1">
                <a:solidFill>
                  <a:srgbClr val="F4EFE3"/>
                </a:solidFill>
                <a:latin typeface="Georgia"/>
              </a:rPr>
              <a:t>Уран барималч цүүцээр чулууг урладаг.</a:t>
            </a:r>
          </a:p>
          <a:p>
            <a:pPr algn="ctr">
              <a:lnSpc>
                <a:spcPct val="125000"/>
              </a:lnSpc>
            </a:pPr>
            <a:r>
              <a:rPr sz="2400" b="0" i="1">
                <a:solidFill>
                  <a:srgbClr val="F4EFE3"/>
                </a:solidFill>
                <a:latin typeface="Georgia"/>
              </a:rPr>
              <a:t>Бүтээл нь баримал, багаж нь цүүц.</a:t>
            </a:r>
          </a:p>
        </p:txBody>
      </p:sp>
      <p:sp>
        <p:nvSpPr>
          <p:cNvPr id="4" name="TextBox 3"/>
          <p:cNvSpPr txBox="1"/>
          <p:nvPr/>
        </p:nvSpPr>
        <p:spPr>
          <a:xfrm>
            <a:off x="1463040" y="3200400"/>
            <a:ext cx="9235440" cy="2011680"/>
          </a:xfrm>
          <a:prstGeom prst="rect">
            <a:avLst/>
          </a:prstGeom>
          <a:noFill/>
        </p:spPr>
        <p:txBody>
          <a:bodyPr wrap="square" anchor="t">
            <a:spAutoFit/>
          </a:bodyPr>
          <a:lstStyle/>
          <a:p>
            <a:pPr algn="l">
              <a:lnSpc>
                <a:spcPct val="145000"/>
              </a:lnSpc>
            </a:pPr>
            <a:r>
              <a:rPr sz="1700" b="0" i="0">
                <a:solidFill>
                  <a:srgbClr val="F4EFE3"/>
                </a:solidFill>
                <a:latin typeface="Arial"/>
              </a:rPr>
              <a:t>◆  Урлагдах бүтээл нь улс — хүмүүсийн нэгдэл</a:t>
            </a:r>
          </a:p>
          <a:p>
            <a:pPr algn="l">
              <a:lnSpc>
                <a:spcPct val="145000"/>
              </a:lnSpc>
            </a:pPr>
            <a:r>
              <a:rPr sz="1700" b="0" i="0">
                <a:solidFill>
                  <a:srgbClr val="F4EFE3"/>
                </a:solidFill>
                <a:latin typeface="Arial"/>
              </a:rPr>
              <a:t>◆  Урлах арга, дэг журам нь төр</a:t>
            </a:r>
          </a:p>
          <a:p>
            <a:pPr algn="l">
              <a:lnSpc>
                <a:spcPct val="145000"/>
              </a:lnSpc>
            </a:pPr>
            <a:r>
              <a:rPr sz="1700" b="0" i="0">
                <a:solidFill>
                  <a:srgbClr val="F4EFE3"/>
                </a:solidFill>
                <a:latin typeface="Arial"/>
              </a:rPr>
              <a:t>◆  «Их Монгол Улс»-ыг байгуулсан болохоос «их төр»-ийг байгуулаагүй</a:t>
            </a:r>
          </a:p>
        </p:txBody>
      </p:sp>
      <p:sp>
        <p:nvSpPr>
          <p:cNvPr id="5" name="TextBox 4"/>
          <p:cNvSpPr txBox="1"/>
          <p:nvPr/>
        </p:nvSpPr>
        <p:spPr>
          <a:xfrm>
            <a:off x="822960" y="5623560"/>
            <a:ext cx="10515600" cy="822960"/>
          </a:xfrm>
          <a:prstGeom prst="rect">
            <a:avLst/>
          </a:prstGeom>
          <a:noFill/>
        </p:spPr>
        <p:txBody>
          <a:bodyPr wrap="square" anchor="t">
            <a:spAutoFit/>
          </a:bodyPr>
          <a:lstStyle/>
          <a:p>
            <a:pPr algn="ctr">
              <a:lnSpc>
                <a:spcPct val="120000"/>
              </a:lnSpc>
            </a:pPr>
            <a:r>
              <a:rPr sz="1800" b="0" i="0">
                <a:solidFill>
                  <a:srgbClr val="D9B45C"/>
                </a:solidFill>
                <a:latin typeface="Arial"/>
              </a:rPr>
              <a:t>Уламжлалын зөв нэр: «Улсаа урлах уламжлал»</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D1B2E"/>
        </a:solidFill>
        <a:effectLst/>
      </p:bgPr>
    </p:bg>
    <p:spTree>
      <p:nvGrpSpPr>
        <p:cNvPr id="1" name=""/>
        <p:cNvGrpSpPr/>
        <p:nvPr/>
      </p:nvGrpSpPr>
      <p:grpSpPr/>
      <p:sp>
        <p:nvSpPr>
          <p:cNvPr id="2" name="TextBox 1"/>
          <p:cNvSpPr txBox="1"/>
          <p:nvPr/>
        </p:nvSpPr>
        <p:spPr>
          <a:xfrm>
            <a:off x="640080" y="502920"/>
            <a:ext cx="10881360" cy="457200"/>
          </a:xfrm>
          <a:prstGeom prst="rect">
            <a:avLst/>
          </a:prstGeom>
          <a:noFill/>
        </p:spPr>
        <p:txBody>
          <a:bodyPr wrap="square" anchor="t">
            <a:spAutoFit/>
          </a:bodyPr>
          <a:lstStyle/>
          <a:p>
            <a:pPr algn="ctr">
              <a:lnSpc>
                <a:spcPct val="100000"/>
              </a:lnSpc>
            </a:pPr>
            <a:r>
              <a:rPr sz="1500" b="0" i="0">
                <a:solidFill>
                  <a:srgbClr val="D9B45C"/>
                </a:solidFill>
                <a:latin typeface="Arial"/>
              </a:rPr>
              <a:t>АЖЛЫН ТОДОРХОЙЛОЛТ</a:t>
            </a:r>
          </a:p>
        </p:txBody>
      </p:sp>
      <p:sp>
        <p:nvSpPr>
          <p:cNvPr id="3" name="Rounded Rectangle 2"/>
          <p:cNvSpPr/>
          <p:nvPr/>
        </p:nvSpPr>
        <p:spPr>
          <a:xfrm>
            <a:off x="914400" y="1143000"/>
            <a:ext cx="10332720" cy="2514600"/>
          </a:xfrm>
          <a:prstGeom prst="roundRect">
            <a:avLst/>
          </a:prstGeom>
          <a:solidFill>
            <a:srgbClr val="1D3557"/>
          </a:solidFill>
          <a:ln>
            <a:solidFill>
              <a:srgbClr val="D9B45C"/>
            </a:solidFill>
          </a:ln>
        </p:spPr>
        <p:style>
          <a:lnRef idx="1">
            <a:schemeClr val="accent1"/>
          </a:lnRef>
          <a:fillRef idx="3">
            <a:schemeClr val="accent1"/>
          </a:fillRef>
          <a:effectRef idx="2">
            <a:schemeClr val="accent1"/>
          </a:effectRef>
          <a:fontRef idx="minor">
            <a:schemeClr val="lt1"/>
          </a:fontRef>
        </p:style>
        <p:txBody>
          <a:bodyPr rtlCol="0" anchor="ctr" wrap="square" lIns="274320" rIns="274320" tIns="164592"/>
          <a:lstStyle/>
          <a:p>
            <a:pPr algn="just">
              <a:lnSpc>
                <a:spcPct val="130000"/>
              </a:lnSpc>
            </a:pPr>
            <a:r>
              <a:rPr sz="1600">
                <a:solidFill>
                  <a:srgbClr val="F4EFE3"/>
                </a:solidFill>
                <a:latin typeface="Georgia"/>
              </a:rPr>
              <a:t>«Улсаа урлах уламжлал» гэж улсыг нэг удаа байгуулж дуусгах бүтэц бус, үе дамжин төгөлдөржүүлбэл зохих нандин бүтээл хэмээн үзсэн монгол төр ёсны сэтгэлгээг хэлнэ. Энэхүү үйл нь төрийн институци, ёс суртахууны хэм хэмжээ, дэг журам, бэлгэдэл, удирдахуйн ухаанаар хэрэгжинэ.</a:t>
            </a:r>
          </a:p>
        </p:txBody>
      </p:sp>
      <p:sp>
        <p:nvSpPr>
          <p:cNvPr id="4" name="TextBox 3"/>
          <p:cNvSpPr txBox="1"/>
          <p:nvPr/>
        </p:nvSpPr>
        <p:spPr>
          <a:xfrm>
            <a:off x="1188720" y="4023360"/>
            <a:ext cx="5029200" cy="2011680"/>
          </a:xfrm>
          <a:prstGeom prst="rect">
            <a:avLst/>
          </a:prstGeom>
          <a:noFill/>
        </p:spPr>
        <p:txBody>
          <a:bodyPr wrap="square" anchor="t">
            <a:spAutoFit/>
          </a:bodyPr>
          <a:lstStyle/>
          <a:p>
            <a:pPr algn="l">
              <a:lnSpc>
                <a:spcPct val="150000"/>
              </a:lnSpc>
            </a:pPr>
            <a:r>
              <a:rPr sz="1600" b="0" i="0">
                <a:solidFill>
                  <a:srgbClr val="F4EFE3"/>
                </a:solidFill>
                <a:latin typeface="Arial"/>
              </a:rPr>
              <a:t>① Бүтээл нь УЛС</a:t>
            </a:r>
          </a:p>
          <a:p>
            <a:pPr algn="l">
              <a:lnSpc>
                <a:spcPct val="150000"/>
              </a:lnSpc>
            </a:pPr>
            <a:r>
              <a:rPr sz="1600" b="0" i="0">
                <a:solidFill>
                  <a:srgbClr val="F4EFE3"/>
                </a:solidFill>
                <a:latin typeface="Arial"/>
              </a:rPr>
              <a:t>② Урлагч нь төрийн хүн ба ард түмэн</a:t>
            </a:r>
          </a:p>
        </p:txBody>
      </p:sp>
      <p:sp>
        <p:nvSpPr>
          <p:cNvPr id="5" name="TextBox 4"/>
          <p:cNvSpPr txBox="1"/>
          <p:nvPr/>
        </p:nvSpPr>
        <p:spPr>
          <a:xfrm>
            <a:off x="6400800" y="4023360"/>
            <a:ext cx="5029200" cy="2011680"/>
          </a:xfrm>
          <a:prstGeom prst="rect">
            <a:avLst/>
          </a:prstGeom>
          <a:noFill/>
        </p:spPr>
        <p:txBody>
          <a:bodyPr wrap="square" anchor="t">
            <a:spAutoFit/>
          </a:bodyPr>
          <a:lstStyle/>
          <a:p>
            <a:pPr algn="l">
              <a:lnSpc>
                <a:spcPct val="150000"/>
              </a:lnSpc>
            </a:pPr>
            <a:r>
              <a:rPr sz="1600" b="0" i="0">
                <a:solidFill>
                  <a:srgbClr val="F4EFE3"/>
                </a:solidFill>
                <a:latin typeface="Arial"/>
              </a:rPr>
              <a:t>③ Урлах тогтолцоо нь ТӨР — зургаан зарчим, ур ухаан</a:t>
            </a:r>
          </a:p>
          <a:p>
            <a:pPr algn="l">
              <a:lnSpc>
                <a:spcPct val="150000"/>
              </a:lnSpc>
            </a:pPr>
            <a:r>
              <a:rPr sz="1600" b="0" i="0">
                <a:solidFill>
                  <a:srgbClr val="F4EFE3"/>
                </a:solidFill>
                <a:latin typeface="Arial"/>
              </a:rPr>
              <a:t>④ Зорилго нь улсын төгөлдөржилт, ард түмний амгалан</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